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2" r:id="rId26"/>
    <p:sldId id="263" r:id="rId27"/>
    <p:sldId id="286" r:id="rId28"/>
    <p:sldId id="287" r:id="rId29"/>
    <p:sldId id="288" r:id="rId30"/>
    <p:sldId id="289" r:id="rId31"/>
    <p:sldId id="265" r:id="rId32"/>
    <p:sldId id="285" r:id="rId33"/>
    <p:sldId id="266" r:id="rId34"/>
    <p:sldId id="267" r:id="rId35"/>
    <p:sldId id="268" r:id="rId36"/>
    <p:sldId id="269" r:id="rId37"/>
    <p:sldId id="273" r:id="rId38"/>
    <p:sldId id="274" r:id="rId39"/>
    <p:sldId id="27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2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106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52054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88872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5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6979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1084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9787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6469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156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4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171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4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9204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08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44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4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2547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615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197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07953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7073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05602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7548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6024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6453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10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88566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98891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49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148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29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67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82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660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6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1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2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3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61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4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4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02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281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293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6164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11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758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8188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083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5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5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5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057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5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2593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240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784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6424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856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3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6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191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1913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8496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35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517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52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785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52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036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202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923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887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9729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2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5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8628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601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8058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704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51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339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51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305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8818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4351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5526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6093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1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4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876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7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102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0729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296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50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561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50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625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105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2758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3711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7230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80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3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6101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406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4872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879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9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251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9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6862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3670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9039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5814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76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52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9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1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072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44855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752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1563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8053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8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234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8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7613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752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7558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9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6255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7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50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184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66320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2750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1160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4978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6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01858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6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08257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9432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3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85F86F4-3C11-4A8A-8F1F-E676CC41816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63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404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3C31F71-1744-4612-ABF5-E763EB2CEC3B}" type="datetimeFigureOut">
              <a:rPr lang="ru-RU" smtClean="0"/>
              <a:t>30.03.2017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7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75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3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37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07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4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294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4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4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4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8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3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60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1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71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40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14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8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8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8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97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560840" cy="3888432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на тему: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«Финансовое мошенничество»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рамках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курса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Финансовая грамотность»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93993"/>
            <a:ext cx="3528392" cy="2199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6" y="4005064"/>
            <a:ext cx="3672994" cy="244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5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619" y="304436"/>
            <a:ext cx="7886700" cy="6100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Описание учебного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502650"/>
            <a:ext cx="7886700" cy="36743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*</a:t>
            </a:r>
            <a:r>
              <a:rPr lang="ru-RU" sz="2000" dirty="0"/>
              <a:t>этап может включать одно или несколько типов заданий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481435"/>
              </p:ext>
            </p:extLst>
          </p:nvPr>
        </p:nvGraphicFramePr>
        <p:xfrm>
          <a:off x="236523" y="1087828"/>
          <a:ext cx="8808983" cy="5449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3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948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637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45062">
                <a:tc>
                  <a:txBody>
                    <a:bodyPr/>
                    <a:lstStyle/>
                    <a:p>
                      <a:r>
                        <a:rPr lang="ru-RU" dirty="0"/>
                        <a:t>Этап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Продолжительность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Действия учащихся при выполнении заданий или типы заданий для учащихся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2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Организационно-мотивационный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минут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Получают и заполняют анкету «Что я знаю о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мошенничестве» 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531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Операционно-регулирующий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минут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Отвечают на задания кейса</a:t>
                      </a:r>
                      <a:r>
                        <a:rPr lang="ru-RU" sz="1800" kern="1200" baseline="0" dirty="0" smtClean="0">
                          <a:effectLst/>
                        </a:rPr>
                        <a:t> «Интернет угрозы»</a:t>
                      </a:r>
                      <a:endParaRPr lang="ru-RU" sz="1800" dirty="0" smtClean="0">
                        <a:effectLst/>
                      </a:endParaRPr>
                    </a:p>
                    <a:p>
                      <a:r>
                        <a:rPr lang="ru-RU" sz="1800" kern="1200" dirty="0" smtClean="0">
                          <a:effectLst/>
                        </a:rPr>
                        <a:t>Разрабатывают варианты решения</a:t>
                      </a:r>
                      <a:endParaRPr lang="ru-RU" sz="1800" dirty="0" smtClean="0">
                        <a:effectLst/>
                      </a:endParaRPr>
                    </a:p>
                    <a:p>
                      <a:r>
                        <a:rPr lang="ru-RU" sz="1800" kern="1200" dirty="0" smtClean="0">
                          <a:effectLst/>
                        </a:rPr>
                        <a:t>Слушают, что говорят другие</a:t>
                      </a:r>
                      <a:r>
                        <a:rPr lang="ru-RU" sz="1800" kern="1200" baseline="0" dirty="0" smtClean="0">
                          <a:effectLst/>
                        </a:rPr>
                        <a:t> </a:t>
                      </a:r>
                    </a:p>
                    <a:p>
                      <a:r>
                        <a:rPr lang="ru-RU" sz="1800" kern="1200" dirty="0" smtClean="0">
                          <a:effectLst/>
                        </a:rPr>
                        <a:t>Принимают или участвуют в принятии решения</a:t>
                      </a:r>
                    </a:p>
                    <a:p>
                      <a:r>
                        <a:rPr lang="ru-RU" sz="1800" kern="1200" dirty="0" smtClean="0">
                          <a:effectLst/>
                        </a:rPr>
                        <a:t>Задают вопросы, углубляющие понимание</a:t>
                      </a:r>
                      <a:endParaRPr lang="ru-RU" sz="1800" dirty="0" smtClean="0">
                        <a:effectLst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Разгадывают кроссворд «Ловушка»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80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Рефлексия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мин</a:t>
                      </a:r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Составляют и пишут правила-памятки  «Как не стать жертвой мошенников» в конкретных ситуациях</a:t>
                      </a:r>
                      <a:endParaRPr lang="ru-RU" sz="1800" dirty="0" smtClean="0">
                        <a:effectLst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Пишут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синквейн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Просмотр видеоролика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064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378" y="465498"/>
            <a:ext cx="7886700" cy="5277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Описание учебного процесса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86071"/>
            <a:ext cx="7886700" cy="3890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*</a:t>
            </a:r>
            <a:r>
              <a:rPr lang="ru-RU" sz="2000" dirty="0"/>
              <a:t>этап может не включать ни одного задания из контрольно-измерительных процедур и учитель может использовать комплексные задания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448123"/>
              </p:ext>
            </p:extLst>
          </p:nvPr>
        </p:nvGraphicFramePr>
        <p:xfrm>
          <a:off x="212869" y="1166650"/>
          <a:ext cx="8643445" cy="5731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10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27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7296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06395">
                <a:tc>
                  <a:txBody>
                    <a:bodyPr/>
                    <a:lstStyle/>
                    <a:p>
                      <a:r>
                        <a:rPr lang="ru-RU" dirty="0"/>
                        <a:t>Этап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Метод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Типы заданий контрольно-измерительных</a:t>
                      </a:r>
                      <a:r>
                        <a:rPr lang="ru-RU" baseline="0" dirty="0"/>
                        <a:t> процедур</a:t>
                      </a:r>
                      <a:endParaRPr lang="ru-RU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6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Организационно-мотивационный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Общее обсуждение</a:t>
                      </a:r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dirty="0" smtClean="0"/>
                        <a:t> Заполнение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анкеты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«Что я знаю о </a:t>
                      </a:r>
                      <a:r>
                        <a:rPr lang="ru-RU" sz="1800" dirty="0" err="1" smtClean="0"/>
                        <a:t>Internet</a:t>
                      </a:r>
                      <a:r>
                        <a:rPr lang="ru-RU" sz="1800" dirty="0" smtClean="0"/>
                        <a:t>  мошенничестве»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76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Операционно-регулирующий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Групповая практическая работа Поисковый метод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2.Из предложенных текстов и иллюстраций  выявить разновидность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интернетных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угроз.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Демонстрация приобретенных знаний (разгадывание кроссворда «Ловушка»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76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Рефлексия</a:t>
                      </a:r>
                    </a:p>
                    <a:p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Групповая практическая работа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Защита проектов</a:t>
                      </a:r>
                      <a:endParaRPr lang="ru-RU" sz="18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 Составление  памятки</a:t>
                      </a:r>
                      <a:r>
                        <a:rPr lang="ru-RU" sz="1800" kern="1200" baseline="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 «Как не стать жертвой мошенников» </a:t>
                      </a:r>
                      <a:r>
                        <a:rPr lang="ru-RU" sz="1800" kern="1200" dirty="0" err="1" smtClean="0">
                          <a:effectLst/>
                        </a:rPr>
                        <a:t>Синквейн</a:t>
                      </a:r>
                      <a:r>
                        <a:rPr lang="ru-RU" sz="1800" kern="1200" dirty="0" smtClean="0">
                          <a:effectLst/>
                        </a:rPr>
                        <a:t>.</a:t>
                      </a:r>
                      <a:endParaRPr lang="ru-RU" sz="1800" dirty="0" smtClean="0">
                        <a:effectLst/>
                      </a:endParaRPr>
                    </a:p>
                    <a:p>
                      <a:r>
                        <a:rPr lang="ru-RU" sz="1800" dirty="0" smtClean="0"/>
                        <a:t>Видеоролик.</a:t>
                      </a:r>
                      <a:endParaRPr lang="ru-RU" sz="18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09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0236" y="522782"/>
            <a:ext cx="6314090" cy="72269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характеристика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268760"/>
            <a:ext cx="6552728" cy="525658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pPr marL="0" lvl="0" indent="0">
              <a:buNone/>
            </a:pP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методик (технологий, методических приемов), рекомендуемых к использованию на уроке</a:t>
            </a:r>
            <a:endParaRPr lang="ru-RU" sz="9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: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личностно-     ориентированного</a:t>
            </a:r>
          </a:p>
          <a:p>
            <a:pPr marL="0" lvl="0" indent="0">
              <a:buNone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обучения</a:t>
            </a:r>
            <a:endParaRPr lang="ru-RU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рефлексивно-</a:t>
            </a:r>
            <a:r>
              <a:rPr lang="ru-RU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  </a:t>
            </a:r>
            <a:endParaRPr lang="ru-RU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Методические </a:t>
            </a:r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приемы: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проблемных задач</a:t>
            </a:r>
          </a:p>
          <a:p>
            <a:pPr lvl="0"/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Самостоятельная работа</a:t>
            </a:r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Поисковая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штурм»</a:t>
            </a:r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Кроссворд «Ловушка»</a:t>
            </a:r>
            <a:endParaRPr 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4500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4" y="362661"/>
            <a:ext cx="1868214" cy="540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8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216" y="331077"/>
            <a:ext cx="7461031" cy="725214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оценки педагогической эффективности занятия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428" y="1355834"/>
            <a:ext cx="8702566" cy="51868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педагогической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рефлексии: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Удалось ли раскрыть основные понятия                                                        «интернет-мошенничество», «финансовые риски»?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Соответствует ли написание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теме и пониманию проблематики занятия обучающимися?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эффективности занятия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Активность, сплоченность обучающихся при выполнении заданий 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микрогруппах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 выполнения творческого задания теме и правилам написания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бъем и правильность заполнения кроссворда.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анкетирования обучающихся на этапе рефлексии 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679" y="950612"/>
            <a:ext cx="1918465" cy="160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66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61" y="365126"/>
            <a:ext cx="5803681" cy="70693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930172"/>
            <a:ext cx="7886700" cy="5246797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ходе данного мероприятия  были рассмотрены такие понятия, как финансовое мошенничество, финансовые риски. Учащиеся познакомились с видами мошенничества и рассмотрели возможные жизненные ситуации, научились распознавать финансовое мошенничество и принимать оптимальное решение в условиях потенциальных финансовых рисков.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Учащиеся поняли, что нужно критически относиться к рекламным сообщениям и различным </a:t>
            </a:r>
            <a:r>
              <a:rPr lang="ru-RU" sz="44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sms</a:t>
            </a: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-рассылкам, нести личную ответственность за решения, принимаемые в процессе взаимодействия с финансовыми </a:t>
            </a:r>
            <a:r>
              <a:rPr lang="ru-RU" sz="4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институтами</a:t>
            </a: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Они составили памятку-правило «Как не стать жертвой мошенников», которая, безусловно, поможет в дальнейшем избежать финансовых рисков и сохранить свои доходы.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Данное занятие позволило учащимся повысить уровень своей финансовой грамотности.</a:t>
            </a:r>
          </a:p>
          <a:p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883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16632"/>
            <a:ext cx="7393632" cy="86409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Приложение.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Основные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понятия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7632848" cy="4104456"/>
          </a:xfrm>
        </p:spPr>
        <p:txBody>
          <a:bodyPr>
            <a:normAutofit fontScale="92500" lnSpcReduction="20000"/>
          </a:bodyPr>
          <a:lstStyle/>
          <a:p>
            <a:pPr marL="114300" indent="0" algn="just">
              <a:buNone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Финансовое мошенничество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совершение противоправных действий в сфере денежного обращения путем обмана, злоупотребления доверием и других манипуляций с целью незаконного обогащения.</a:t>
            </a:r>
          </a:p>
          <a:p>
            <a:pPr marL="114300" indent="0" algn="just"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Финансовая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пирамида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мошенническая схема, в которой доход по привлечённым денежным средствам выплачивается за счёт привлечения новых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участников.</a:t>
            </a:r>
          </a:p>
          <a:p>
            <a:pPr marL="114300" indent="0" algn="just">
              <a:buNone/>
            </a:pPr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Фишинг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сетевое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мошенничество, с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помощью спама, вредоносных веб-сайтов, почтовых и мгновенных сообщений они выманивают у пользователей конфиденциальную информацию, например номера банковских счетов или кредитных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карт.</a:t>
            </a:r>
          </a:p>
          <a:p>
            <a:pPr marL="114300" indent="0" algn="just">
              <a:buNone/>
            </a:pPr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Фарминг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процедура скрытного перенаправления жертвы на ложный IP-адрес. Для этого может использоваться навигационная структура (файл </a:t>
            </a:r>
            <a:r>
              <a:rPr lang="ru-RU" sz="18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hosts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система доменных имен (DNS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)).</a:t>
            </a:r>
          </a:p>
          <a:p>
            <a:pPr marL="114300" indent="0" algn="just"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Скандинавский аукцион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аукцион выставляется товар с первоначальной стоимостью всего в один рубль. Шаг аукциона составляет 25 коп. (или около того – всё зависит от конкретного аукциона), однако за право сделать такой шаг участник должен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уплатить </a:t>
            </a: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руб.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8" y="4653240"/>
            <a:ext cx="3563888" cy="203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64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7825680" cy="6140152"/>
          </a:xfrm>
        </p:spPr>
        <p:txBody>
          <a:bodyPr>
            <a:normAutofit fontScale="40000" lnSpcReduction="20000"/>
          </a:bodyPr>
          <a:lstStyle/>
          <a:p>
            <a:pPr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900" b="1" dirty="0">
                <a:latin typeface="Times New Roman"/>
                <a:ea typeface="Calibri"/>
                <a:cs typeface="Times New Roman"/>
              </a:rPr>
              <a:t>Анкета для входной диагностики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1.Знаешь ли ты, что такое интернет-мошенничество? 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Да \ нет\ слышал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2.Сталкивался ли ты в своей жизни с интернет-мошенничеством? Да\  нет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3.Если да, расскажи с каким?_________________________________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4.Сколько денег ты отдал этим жуликам? 5.Знаешь ли ты список коротких черных номеров, на которые нельзя отправлять сообщения?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 Да\ нет\ не помню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6.Знаешь ли ты, куда обращаться в случае такого мошенничества? Да\ нет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7.Обращался ли ты в такие органы? Да\ нет\ хотел, но не знал куда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8.Отправлял ли ты СМС-сообщение на короткий номер 4447 Первого канала «Добро» Да\ нет\ не слышал о таком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«ВМЕСТЕ» Да\ нет\ не слышал о таком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«ЖАННА» Да\ нет\ не слышал о таком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9.Получал ли ты ответ с благодарностью обратным СМС-сообщением с Первого канала? Да\ нет\ не каждый раз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10.Подписывался ли ты на платные рассылки в интернете? И </a:t>
            </a:r>
            <a:r>
              <a:rPr lang="ru-RU" sz="2900" dirty="0" smtClean="0">
                <a:latin typeface="Times New Roman"/>
                <a:ea typeface="Calibri"/>
                <a:cs typeface="Times New Roman"/>
              </a:rPr>
              <a:t>пострадал </a:t>
            </a:r>
            <a:r>
              <a:rPr lang="ru-RU" sz="2900" dirty="0">
                <a:latin typeface="Times New Roman"/>
                <a:ea typeface="Calibri"/>
                <a:cs typeface="Times New Roman"/>
              </a:rPr>
              <a:t>ли ты? 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Да, но не пострадал/ да, но пострадал/ нет не подписывался</a:t>
            </a:r>
            <a:endParaRPr lang="ru-RU" sz="29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/>
                <a:ea typeface="Calibri"/>
                <a:cs typeface="Times New Roman"/>
              </a:rPr>
              <a:t>Обучающиеся отвечают на вопросы анкеты.</a:t>
            </a:r>
            <a:endParaRPr lang="ru-RU" sz="29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4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300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7620000" cy="5780112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Угадайка</a:t>
            </a: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</a:t>
            </a:r>
            <a:b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определяем вид мошенничества «О какой Интернет-угрозе идет речь?»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	Алексею на почту пришло сообщение от службы безопасности социальной сети с информацией о том, что аккаунт пытались взломать, и его владельцу необходимо перейти по ссылке в письме для того, чтобы подтвердить персональные данные. Ни на минуту не подумав о подвохе, Алексей  переходит по ссылке, затем появляется стартовая страницы </a:t>
            </a:r>
            <a:r>
              <a:rPr lang="ru-RU" sz="16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соцсети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куда он немедленно вносит пароль и логин. После этого с его профиля начали рассылаться письма довольно странного содержания его друзьям, вместо его фотографий на странице появились непристойные картинки.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	Однажды в социальной сети девочке пришло сообщение от организаторов конкурса красоты, в котором они предложили ей принять участие. Для участия нужно было отправить несколько фотографий в купальнике, для того чтобы оценить природную красоту будущей конкурсантки. Еще одним условием участия в конкурсе была необходимость перечислить определенную сумму на счет организации в качестве вступительного взноса, после оплаты которого, они свяжутся с девушкой по поводу дополнительной информации о конкурсе, а также времени и месте его проведения. </a:t>
            </a:r>
            <a:endParaRPr lang="ru-RU" sz="16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222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300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708104"/>
          </a:xfrm>
        </p:spPr>
        <p:txBody>
          <a:bodyPr>
            <a:normAutofit fontScale="92500" lnSpcReduction="20000"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Волшебные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кошельки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Довольно часто можно встреть этот способ обмана в интернете. Суть его в том, что нужно перевести на случайно обнаруженный волшебный кошелек деньги, а при переводе n-суммы обратно должно вернутся в два-три раза больше. больше, чем положили.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 fontAlgn="base">
              <a:lnSpc>
                <a:spcPct val="115000"/>
              </a:lnSpc>
              <a:spcAft>
                <a:spcPts val="0"/>
              </a:spcAft>
              <a:buNone/>
            </a:pP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Попрошайки в сети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    Здесь все как в жизни, этот принцип построен на жалости, доверии, помощи и милосердии. Сразу кажется, люди просят денег на достойные цели и совсем немного, но в реальности всё это оказывается интернет разводом. Предлоги могут различные (материальная помощь детям сиротам, пожертвование на строительство храма). Причем чем меньше указывается сумма, тем с большей вероятностью люди соглашаются с ней расстаться.</a:t>
            </a: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 fontAlgn="base">
              <a:lnSpc>
                <a:spcPct val="115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141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300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708104"/>
          </a:xfrm>
        </p:spPr>
        <p:txBody>
          <a:bodyPr>
            <a:normAutofit fontScale="70000" lnSpcReduction="20000"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Лотереи и тотализаторы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Довольно старый и заезженный вид обмана не только в интернете, но он по-прежнему исправно работает и приносит деньги его организаторам. На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email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приходит письмо с сообщением о выигрыше огромной денежной суммы или бесплатный подарок в виде красного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Bugatti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Veyron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Super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Sports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или в наследство неожиданное Вам достался особняк в центре Парижа.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 algn="ctr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2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Предложения заработка и работы</a:t>
            </a:r>
            <a:endParaRPr lang="ru-RU" sz="2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6.   Тоже широко распространенный вид мошенничества. К примеру, предлагается работа наборщиком текста в некое издательство. С виду выглядит всё чисто, ведь издательство не справляется с заказами и ищет сотрудников на стороне, но по ряду причин просят выслать некоторую сумму, как бы берут гарантию Вашей готовности активно работать. Это развод!</a:t>
            </a:r>
            <a:endParaRPr lang="ru-RU" sz="2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849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Актуальность темы проекта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условиях реализации  ФГОС, задача образовательного учреждения - выпустить социально адаптированную личность. В этом свете встает вопрос об информировании учеников о возможных опасностях, которые поджидают их во взрослой жизни,  в том числе финансовых.  Таковыми рисками  являются финансовые мошенничества.</a:t>
            </a:r>
          </a:p>
          <a:p>
            <a:pPr marL="114300" indent="0" algn="just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Мошенничество в современном мире отличается исключительной многоликостью, адаптивностью, динамизмом и способностью к изменению и усложнению, распространяясь на все виды деятельности и сферы жизни людей.</a:t>
            </a:r>
          </a:p>
        </p:txBody>
      </p:sp>
    </p:spTree>
    <p:extLst>
      <p:ext uri="{BB962C8B-B14F-4D97-AF65-F5344CB8AC3E}">
        <p14:creationId xmlns:p14="http://schemas.microsoft.com/office/powerpoint/2010/main" val="417150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136904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016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465640" cy="994122"/>
          </a:xfrm>
        </p:spPr>
        <p:txBody>
          <a:bodyPr/>
          <a:lstStyle/>
          <a:p>
            <a:pPr algn="ctr"/>
            <a: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/>
              </a:rPr>
              <a:t>Подведение итогов.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7681664" cy="5060032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Из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вашего опыта: кто чаще всего становиться мишенью финансовых мошенников? Почему?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Каких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правил по безопасности от мошенников нужно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придерживаться?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114300" indent="0" algn="just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Рефлексия.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Сегодня я  понял, я узнал, я решил.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114300" indent="0" algn="just"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Оцените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свою работу на мероприятии по 5 балльной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шкале.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  <a:p>
            <a:pPr marL="114300" indent="0" algn="just">
              <a:buNone/>
            </a:pPr>
            <a:endParaRPr lang="ru-RU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718" y="3789040"/>
            <a:ext cx="5760640" cy="240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83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144" y="5534025"/>
            <a:ext cx="6936206" cy="82232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b="1" dirty="0" smtClean="0"/>
              <a:t>!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4" y="488731"/>
            <a:ext cx="8229600" cy="495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3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681664" cy="1417638"/>
          </a:xfrm>
        </p:spPr>
        <p:txBody>
          <a:bodyPr/>
          <a:lstStyle/>
          <a:p>
            <a:pPr algn="ctr"/>
            <a:r>
              <a:rPr lang="ru-RU" sz="2800" b="1" spc="0" dirty="0" smtClean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pc="0" dirty="0" smtClean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0" dirty="0" smtClean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Методическая </a:t>
            </a:r>
            <a: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разработка внеурочного мероприятия для </a:t>
            </a:r>
            <a:r>
              <a:rPr lang="ru-RU" sz="2800" b="1" spc="0" dirty="0" smtClean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  <a:b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0" dirty="0" smtClean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«Финансовое мошенничество»</a:t>
            </a:r>
            <a:r>
              <a:rPr lang="ru-RU" sz="22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spc="0" dirty="0">
                <a:solidFill>
                  <a:srgbClr val="FDA023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4" descr="3423-img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600200"/>
            <a:ext cx="6400800" cy="4800600"/>
          </a:xfrm>
        </p:spPr>
      </p:pic>
    </p:spTree>
    <p:extLst>
      <p:ext uri="{BB962C8B-B14F-4D97-AF65-F5344CB8AC3E}">
        <p14:creationId xmlns:p14="http://schemas.microsoft.com/office/powerpoint/2010/main" val="5089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609656" cy="1008112"/>
          </a:xfrm>
        </p:spPr>
        <p:txBody>
          <a:bodyPr/>
          <a:lstStyle/>
          <a:p>
            <a:pPr algn="ctr"/>
            <a:r>
              <a:rPr lang="ru-RU" sz="4000" spc="0" dirty="0">
                <a:solidFill>
                  <a:schemeClr val="accent1">
                    <a:lumMod val="75000"/>
                  </a:schemeClr>
                </a:solidFill>
                <a:latin typeface="Trebuchet MS"/>
              </a:rPr>
              <a:t>«</a:t>
            </a:r>
            <a:r>
              <a:rPr lang="ru-RU" sz="40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– ответ»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7620000" cy="4800600"/>
          </a:xfrm>
        </p:spPr>
        <p:txBody>
          <a:bodyPr>
            <a:normAutofit lnSpcReduction="10000"/>
          </a:bodyPr>
          <a:lstStyle/>
          <a:p>
            <a:pPr marL="365760" lvl="0" indent="-256032" algn="just">
              <a:spcBef>
                <a:spcPts val="300"/>
              </a:spcBef>
              <a:buClr>
                <a:srgbClr val="A04DA3"/>
              </a:buClr>
              <a:buFont typeface="Georgia"/>
              <a:buChar char="•"/>
            </a:pP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1.Что изначально означало слово «мошенничество» в Российском государстве по Соборному уложению в </a:t>
            </a:r>
            <a:r>
              <a:rPr lang="en-US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в? </a:t>
            </a:r>
            <a:endParaRPr lang="ru-RU" sz="2600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lvl="0" indent="0" algn="just">
              <a:spcBef>
                <a:spcPts val="300"/>
              </a:spcBef>
              <a:buClr>
                <a:srgbClr val="A04DA3"/>
              </a:buClr>
              <a:buNone/>
            </a:pPr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обманное, ловкое хищение чужого имущества)</a:t>
            </a:r>
          </a:p>
          <a:p>
            <a:pPr marL="365760" lvl="0" indent="-256032" algn="just">
              <a:spcBef>
                <a:spcPts val="300"/>
              </a:spcBef>
              <a:buClr>
                <a:srgbClr val="A04DA3"/>
              </a:buClr>
              <a:buFont typeface="Georgia"/>
              <a:buChar char="•"/>
            </a:pP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2.Назовите имя </a:t>
            </a:r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правителя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котором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дано близкое по смыслу определение  современному понятию «мошенничество»?  </a:t>
            </a:r>
            <a:r>
              <a:rPr lang="en-US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en-US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II)</a:t>
            </a:r>
            <a:endParaRPr lang="ru-RU" sz="26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lvl="0" indent="-256032" algn="just">
              <a:spcBef>
                <a:spcPts val="300"/>
              </a:spcBef>
              <a:buClr>
                <a:srgbClr val="A04DA3"/>
              </a:buClr>
              <a:buFont typeface="Georgia"/>
              <a:buChar char="•"/>
            </a:pP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3.Перечислите какие виды наказания предусмотрены государством за совершение мошенничества</a:t>
            </a:r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65760" lvl="0" indent="-256032" algn="just">
              <a:spcBef>
                <a:spcPts val="300"/>
              </a:spcBef>
              <a:buClr>
                <a:srgbClr val="A04DA3"/>
              </a:buClr>
              <a:buFont typeface="Georgia"/>
              <a:buChar char="•"/>
            </a:pPr>
            <a:r>
              <a:rPr lang="en-US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Штраф ,арест, исправительные работы </a:t>
            </a:r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17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«Угадайка</a:t>
            </a:r>
            <a:r>
              <a:rPr lang="ru-RU" sz="36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6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определяем вид мошенничества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Без названия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522" y="1534598"/>
            <a:ext cx="2800350" cy="1628775"/>
          </a:xfrm>
        </p:spPr>
      </p:pic>
      <p:pic>
        <p:nvPicPr>
          <p:cNvPr id="5" name="Содержимое 9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2348880"/>
            <a:ext cx="2592288" cy="2232248"/>
          </a:xfrm>
          <a:prstGeom prst="rect">
            <a:avLst/>
          </a:prstGeom>
        </p:spPr>
      </p:pic>
      <p:pic>
        <p:nvPicPr>
          <p:cNvPr id="6" name="Picture 2" descr="C:\Users\ильдар\Desktop\Без названия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1" y="3284984"/>
            <a:ext cx="2431172" cy="2214578"/>
          </a:xfrm>
          <a:prstGeom prst="rect">
            <a:avLst/>
          </a:prstGeom>
          <a:noFill/>
        </p:spPr>
      </p:pic>
      <p:pic>
        <p:nvPicPr>
          <p:cNvPr id="7" name="Picture 3" descr="C:\Users\ильдар\Desktop\Без названия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217" y="4620342"/>
            <a:ext cx="2016224" cy="21713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086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«Запомни на всю </a:t>
            </a: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жизнь»</a:t>
            </a:r>
            <a:b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Примеры </a:t>
            </a:r>
            <a:r>
              <a:rPr lang="ru-RU" sz="28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мошенничества</a:t>
            </a: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нужно поступить в этой ситуации?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Пример: Гражданину М… перечисляют заработную плату на пластиковую карту, на его телефон пришло сообщение от менеджера банка, с просьбой уточнить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–код, номер карты и срок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действия. Гражданин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М.. Не задумываясь отправил свои данные, но через некоторое время осознал, что это было финансовое мошенничество.</a:t>
            </a:r>
          </a:p>
          <a:p>
            <a:pPr algn="just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 летнему мальчику днем позвонили на домашний телефон незнакомый мужчина и удостоверившись, что тот находится один в квартире, представился сотрудником  больницы. Рассказал что мама попала в больницу и ей нужна дорогостоящая операция, на это нужны деньги. Мальчику нужно собрать деньги, вещи и отдать человеку который позвонит в дверь. Мальчик так и  сделал, только закрыв за ним дверь, мальчик догадался позвонить маме.</a:t>
            </a:r>
          </a:p>
          <a:p>
            <a:pPr algn="just"/>
            <a:endParaRPr lang="ru-RU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13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s://img07.rl0.ru/7ed4d524fda0ec41817a867af33ae612/c1550x701/media8.ru/wp-content/uploads/2016/08/01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102" name="AutoShape 6" descr="https://img05.rl0.ru/c2343c59064a24d5e1d4ddd66988d584/c784x500/zheleznovodskiy.ru/assets/components/stavgorod/connector2.php?action=web/getfile&amp;filename=50201&amp;ld=54148&amp;ima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104" name="Picture 8" descr="http://zheleznovodskiy.ru/assets/components/stavgorod/connector2.php?action=web/getfile&amp;filename=50201&amp;ld=54148&amp;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0451" y="2071678"/>
            <a:ext cx="7504953" cy="4786322"/>
          </a:xfrm>
          <a:prstGeom prst="rect">
            <a:avLst/>
          </a:prstGeom>
          <a:noFill/>
        </p:spPr>
      </p:pic>
      <p:pic>
        <p:nvPicPr>
          <p:cNvPr id="7" name="Picture 4" descr="http://media8.ru/wp-content/uploads/2016/08/0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214290"/>
            <a:ext cx="6227162" cy="28162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599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0430" y="2643182"/>
            <a:ext cx="2928958" cy="150019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Виды финансового мошенничества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357166"/>
            <a:ext cx="2571768" cy="11430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black"/>
                </a:solidFill>
              </a:rPr>
              <a:t>Мошенничество с банковскими картами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0498" y="428604"/>
            <a:ext cx="2214578" cy="11430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Мошенничество в социальных сетях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857364"/>
            <a:ext cx="2428892" cy="10715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black"/>
                </a:solidFill>
              </a:rPr>
              <a:t>Мошенничество в отношении пенсионеров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72330" y="500042"/>
            <a:ext cx="2071670" cy="11430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Мошенничество с украденным телефоном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72330" y="2928934"/>
            <a:ext cx="2071670" cy="11430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black"/>
                </a:solidFill>
              </a:rPr>
              <a:t>Заниженная стоимость товара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214950"/>
            <a:ext cx="2143108" cy="142873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Мошенничества , связанные с интернет магазинами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3" y="5072074"/>
            <a:ext cx="2428892" cy="15001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Продажа изделий медицинского назначения, излечивающих неизлечимые болезни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5357826"/>
            <a:ext cx="3071802" cy="12144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black"/>
                </a:solidFill>
              </a:rPr>
              <a:t>Мошенничество, выпуск фальшивых денег, воровство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714752"/>
            <a:ext cx="2428860" cy="11430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Недобросовестные продавцы</a:t>
            </a:r>
            <a:endParaRPr lang="ru-RU" sz="2000" dirty="0">
              <a:solidFill>
                <a:prstClr val="black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428860" y="1285860"/>
            <a:ext cx="1857388" cy="1785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4" idx="2"/>
          </p:cNvCxnSpPr>
          <p:nvPr/>
        </p:nvCxnSpPr>
        <p:spPr>
          <a:xfrm rot="5400000">
            <a:off x="4411264" y="2232466"/>
            <a:ext cx="1357322" cy="35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 flipV="1">
            <a:off x="5572134" y="1428736"/>
            <a:ext cx="1857388" cy="1571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357424" y="2428868"/>
            <a:ext cx="1428760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1" idx="3"/>
          </p:cNvCxnSpPr>
          <p:nvPr/>
        </p:nvCxnSpPr>
        <p:spPr>
          <a:xfrm flipV="1">
            <a:off x="2428860" y="3429000"/>
            <a:ext cx="1500198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714480" y="3929066"/>
            <a:ext cx="2143140" cy="1785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2" idx="2"/>
          </p:cNvCxnSpPr>
          <p:nvPr/>
        </p:nvCxnSpPr>
        <p:spPr>
          <a:xfrm rot="5400000" flipH="1" flipV="1">
            <a:off x="4196948" y="4661414"/>
            <a:ext cx="1285888" cy="250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5715008" y="3786190"/>
            <a:ext cx="2143140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7" idx="1"/>
            <a:endCxn id="2" idx="3"/>
          </p:cNvCxnSpPr>
          <p:nvPr/>
        </p:nvCxnSpPr>
        <p:spPr>
          <a:xfrm rot="10800000">
            <a:off x="6429388" y="3393283"/>
            <a:ext cx="642942" cy="107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17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8"/>
            <a:ext cx="7543800" cy="25939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Спасибо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 внимание!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94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321624" cy="1124744"/>
          </a:xfrm>
        </p:spPr>
        <p:txBody>
          <a:bodyPr/>
          <a:lstStyle/>
          <a:p>
            <a:pPr lvl="3" algn="just" rtl="0">
              <a:spcBef>
                <a:spcPct val="0"/>
              </a:spcBef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у учеников представления о мошенничестве, об угрозах и рисках при взаимодействии с денежными средствами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7403976" cy="4608512"/>
          </a:xfrm>
        </p:spPr>
        <p:txBody>
          <a:bodyPr>
            <a:normAutofit fontScale="92500" lnSpcReduction="20000"/>
          </a:bodyPr>
          <a:lstStyle/>
          <a:p>
            <a:pPr marL="114300" indent="0" algn="just">
              <a:buNone/>
            </a:pPr>
            <a:r>
              <a:rPr lang="ru-RU" sz="35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адачи:</a:t>
            </a:r>
          </a:p>
          <a:p>
            <a:pPr algn="just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объяснить ученикам понятие «Финансовое мошенничество»;</a:t>
            </a:r>
          </a:p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выделить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финансового мошенничества;</a:t>
            </a:r>
          </a:p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показать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отрицательные результаты для общества от деятельности мошенников;</a:t>
            </a:r>
          </a:p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указать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актуальность и распространенность видов мошенничества через Интернет;</a:t>
            </a:r>
          </a:p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помочь ученикам отличить мошенничество от реальной финансовой операции;</a:t>
            </a:r>
          </a:p>
          <a:p>
            <a:pPr algn="just"/>
            <a:r>
              <a:rPr lang="ru-RU" sz="2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методических основ по теме «Финансовое мошенничество» для 3,4, 8, 10 классов</a:t>
            </a:r>
            <a:r>
              <a:rPr lang="ru-RU" sz="2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4" y="332656"/>
            <a:ext cx="7475984" cy="6024736"/>
          </a:xfrm>
        </p:spPr>
        <p:txBody>
          <a:bodyPr>
            <a:normAutofit lnSpcReduction="10000"/>
          </a:bodyPr>
          <a:lstStyle/>
          <a:p>
            <a:pPr marL="114300" indent="0" algn="just" fontAlgn="base"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старшем и среднем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звене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«Финансовые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мошенничества» выделяется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отдельный перечень,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начальной школе вопросы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мошенничества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предлагаются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рассматривать в контексте других тем. </a:t>
            </a:r>
          </a:p>
          <a:p>
            <a:pPr algn="just" fontAlgn="base"/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Так,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2-3 классов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мошенничества поднимаются в рамках темы «Откуда в семье деньги» (Существуют мошенники, которые обманом отбирают у людей деньги), на изучение которой отводится 2 часа.</a:t>
            </a:r>
          </a:p>
          <a:p>
            <a:pPr algn="just" fontAlgn="base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классов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данный вопрос поднимается в рамках темы «Бумажные деньги» (фальшивомонетчики), на изучение которой отводится 1 час.</a:t>
            </a:r>
          </a:p>
          <a:p>
            <a:pPr algn="just" fontAlgn="base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8-9 классах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тема «Риски в мире денег» (финансовое мошенничество; представление о способах сокращения финансовых рисков), на изучение темы отводятся 7 часов.</a:t>
            </a:r>
          </a:p>
          <a:p>
            <a:pPr algn="just" fontAlgn="base"/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10-11 классах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модуль «Риски в мире денег: как защититься от разорения» (Виртуальные ловушки, или как не потерять деньги при работе в сети Интернет), на изучение которого отводятся 5 часов.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1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 проектной группы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7609656" cy="5204048"/>
          </a:xfrm>
        </p:spPr>
        <p:txBody>
          <a:bodyPr>
            <a:normAutofit fontScale="92500" lnSpcReduction="10000"/>
          </a:bodyPr>
          <a:lstStyle/>
          <a:p>
            <a:pPr marL="114300" indent="0" algn="just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Баширова Марина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Равилевна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 математики МБОУ «СОШ №79» Советского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района г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Казани</a:t>
            </a:r>
          </a:p>
          <a:p>
            <a:pPr marL="114300" indent="0" algn="just">
              <a:buNone/>
            </a:pP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Ахметдикова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Мария Михайловна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учитель математики</a:t>
            </a:r>
          </a:p>
          <a:p>
            <a:pPr marL="114300" indent="0" algn="just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МАОУ «Школа №141»</a:t>
            </a:r>
          </a:p>
          <a:p>
            <a:pPr marL="114300" indent="0" algn="just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Методическая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внеурочного мероприятия для 8 касса «Финансовое мошенничество»</a:t>
            </a:r>
          </a:p>
          <a:p>
            <a:pPr marL="114300" indent="0" algn="just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Ганиева Лиля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Рашитовна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учитель географии МБОУ «СОШ №111»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Советского района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Казани</a:t>
            </a:r>
          </a:p>
          <a:p>
            <a:pPr marL="114300" indent="0" algn="just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Воронина Светлана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Виктровна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учитель математики МБОУ «СОШ №111» Советского района г. Казани</a:t>
            </a:r>
          </a:p>
          <a:p>
            <a:pPr marL="114300" indent="0" algn="just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Методическая разработка внеклассного мероприятия для 10 класса «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Internet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-мошенничество»</a:t>
            </a:r>
          </a:p>
          <a:p>
            <a:pPr marL="114300" indent="0">
              <a:buNone/>
            </a:pPr>
            <a:endParaRPr lang="ru-RU" b="1" dirty="0" smtClean="0"/>
          </a:p>
          <a:p>
            <a:pPr marL="114300" indent="0">
              <a:buNone/>
            </a:pP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3736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" lvl="0" algn="ctr">
              <a:spcBef>
                <a:spcPct val="20000"/>
              </a:spcBef>
            </a:pPr>
            <a:r>
              <a:rPr lang="ru-RU" sz="2800" spc="0" dirty="0" smtClean="0">
                <a:solidFill>
                  <a:srgbClr val="CCDDEA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spc="0" dirty="0" smtClean="0">
                <a:solidFill>
                  <a:srgbClr val="CCDDEA">
                    <a:lumMod val="50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Методическая разработка внеурочного мероприятия </a:t>
            </a:r>
            <a:r>
              <a:rPr lang="ru-RU" sz="28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для 10 </a:t>
            </a: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класса</a:t>
            </a:r>
            <a:b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en-US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Internet</a:t>
            </a:r>
            <a:r>
              <a:rPr lang="ru-RU" sz="2800" b="1" spc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мошенничество»</a:t>
            </a:r>
            <a:r>
              <a:rPr lang="ru-RU" sz="22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200" b="1" spc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7609656" cy="5060032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работы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интегрированная.</a:t>
            </a:r>
          </a:p>
          <a:p>
            <a:pPr marL="114300" indent="0" algn="just">
              <a:buNone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поисково-исследовательский.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мотивировать на выработку личной стратегии грамотного поведения в ситуациях растущих финансовых рисков и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мошенничества.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>
              <a:buNone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понятие «финансовое мошенничество», «финансовая пирамида»;</a:t>
            </a:r>
          </a:p>
          <a:p>
            <a:pPr algn="just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рассмотреть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финансового интернет – мошенничества и мошенничества с использованием банковских карт; </a:t>
            </a:r>
          </a:p>
          <a:p>
            <a:pPr algn="just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методы финансовых мошенников;</a:t>
            </a:r>
          </a:p>
          <a:p>
            <a:pPr algn="just"/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выявить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«слабые» стороны потерпевших от финансовых мошенников; </a:t>
            </a:r>
          </a:p>
          <a:p>
            <a:pPr algn="just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определить 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«зоны риска» встречи с финансовыми мошенниками подготовить памятку по минимизации финансовых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рисков.</a:t>
            </a:r>
          </a:p>
          <a:p>
            <a:pPr marL="114300" indent="0" algn="just">
              <a:buNone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Средства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обучения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: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раздаточный материал, мультимедийный проектор,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экран.</a:t>
            </a: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114300" indent="0" algn="just">
              <a:buNone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Основные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понятия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: финансовое мошенничество, финансовая пирамида,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фишинг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,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фарминг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, </a:t>
            </a:r>
            <a:r>
              <a:rPr lang="ru-RU" sz="1600" dirty="0" err="1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ммм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.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</a:rPr>
              <a:t>Предварительно ученики получают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</a:rPr>
              <a:t>домашнее задание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</a:rPr>
              <a:t>изучить стр. 354-363 учебного пособия  Брехова, Ю. В. «Финансовая грамотность: материалы для учащихся. 10–11 классы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28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251596"/>
            <a:ext cx="9141618" cy="2077327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2" name="Straight Connector 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 bwMode="white">
          <a:xfrm>
            <a:off x="0" y="4126832"/>
            <a:ext cx="9141618" cy="0"/>
          </a:xfrm>
          <a:prstGeom prst="line">
            <a:avLst/>
          </a:prstGeom>
          <a:ln w="50800">
            <a:solidFill>
              <a:schemeClr val="bg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 bwMode="white">
          <a:xfrm>
            <a:off x="0" y="6448927"/>
            <a:ext cx="9141618" cy="0"/>
          </a:xfrm>
          <a:prstGeom prst="line">
            <a:avLst/>
          </a:prstGeom>
          <a:ln w="50800">
            <a:solidFill>
              <a:schemeClr val="bg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6681" y="4761186"/>
            <a:ext cx="8034879" cy="18288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 внеурочного занятия по теме: «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мошенничество» 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2261297" y="6219931"/>
            <a:ext cx="56235" cy="108991"/>
          </a:xfrm>
        </p:spPr>
        <p:txBody>
          <a:bodyPr>
            <a:normAutofit fontScale="25000" lnSpcReduction="20000"/>
          </a:bodyPr>
          <a:lstStyle/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80" y="312168"/>
            <a:ext cx="8028590" cy="4275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49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8636" y="346841"/>
            <a:ext cx="7625738" cy="1103588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условий реализации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131" y="1434668"/>
            <a:ext cx="8560676" cy="5423337"/>
          </a:xfrm>
        </p:spPr>
        <p:txBody>
          <a:bodyPr>
            <a:normAutofit fontScale="32500" lnSpcReduction="20000"/>
          </a:bodyPr>
          <a:lstStyle/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 учащихся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  <a:r>
              <a:rPr lang="ru-RU" sz="4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занятий по теме/ порядковый номер в теме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/ 1 </a:t>
            </a:r>
          </a:p>
          <a:p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занятия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комбинированное занятие.</a:t>
            </a:r>
          </a:p>
          <a:p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компьютер, проектор, ватман</a:t>
            </a:r>
            <a:r>
              <a:rPr lang="ru-RU" sz="45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маркеры , магниты.</a:t>
            </a:r>
            <a:endParaRPr lang="ru-RU" sz="4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</a:p>
          <a:p>
            <a:pPr marL="0" indent="0">
              <a:buNone/>
            </a:pP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Липсиц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грамотность: материалы для учащихся. 8–9 классы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орг. / И. В.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Липсиц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О. И. Рязанова. — М.: ВИТА-ПРЕСС, 2014.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—352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en-US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Хренов С. Интернет-мошенничество с использованием технологий сотовой связи. URL: http://www.breru/security/13296/html </a:t>
            </a:r>
            <a:endParaRPr lang="en-US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«Дети и Интернет» – 1 мин. 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://www.youtube.com/watch?v=HbVgg6-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3EWo&amp;feature=</a:t>
            </a:r>
            <a:r>
              <a:rPr lang="ru-RU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autoplay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=PLD70B32DF5C50A1D7&amp;playnext=1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lvl="1"/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www.kaspersky.ru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антивирус «Лаборатория Касперского»;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http://www.microsoft.com/eesti/haridus/veebivend/koomiksid/rus/loputon_ metsa.html 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правилах безопасного поведения в сети Интернет с элементами </a:t>
            </a:r>
            <a:r>
              <a:rPr lang="ru-RU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интерактива</a:t>
            </a: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www.nachalka.com/node/948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учебное видео «Как обнаружить ложь и остаться правдивым в Интернете»; </a:t>
            </a: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www.mvd.ru/userfiles/liflets_k_deti_06.pdf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Материалы III ежегодного Форума Безопасного 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Интернета</a:t>
            </a: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://i-deti.org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Буклет «Безопасный интернет детям» Министерства внутренних дел РФ </a:t>
            </a:r>
            <a:endParaRPr 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://blog.chljahsoft.net/3167 </a:t>
            </a: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«Безопасный Интернет для детей: законодательство, советы, мнения, международный опыт»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966" y="346841"/>
            <a:ext cx="1478018" cy="111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8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054" y="409996"/>
            <a:ext cx="6562396" cy="83557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«Internet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мошенничество»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771" y="1182414"/>
            <a:ext cx="7803931" cy="5439103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достижение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</a:p>
          <a:p>
            <a:pPr marL="0" indent="0">
              <a:buNone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 «финансовое мошенничество» и «финансовые риски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пользоваться банковской картой с минимальным финансовым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риском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основными принципами принятия оптимальных финансовых решений в условиях потенциального риска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мошенничества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реально оценивать свои возможности, распознавать и предвидеть действия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мошенников</a:t>
            </a:r>
          </a:p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образовательные результаты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критического мышления по отношению к рекламным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сообщениям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личной ответственности за решения, принимаемые в процессе взаимодействия с финансовыми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институтами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защита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личной информации, в том числе в сети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882" y="287979"/>
            <a:ext cx="1750219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40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177</TotalTime>
  <Words>1873</Words>
  <Application>Microsoft Office PowerPoint</Application>
  <PresentationFormat>Экран (4:3)</PresentationFormat>
  <Paragraphs>217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29</vt:i4>
      </vt:variant>
    </vt:vector>
  </HeadingPairs>
  <TitlesOfParts>
    <vt:vector size="40" baseType="lpstr">
      <vt:lpstr>Соседство</vt:lpstr>
      <vt:lpstr>2_Тема Office</vt:lpstr>
      <vt:lpstr>Тема Office</vt:lpstr>
      <vt:lpstr>1_Тема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       Проект  на тему: «Финансовое мошенничество» в рамках курса  «Финансовая грамотность» </vt:lpstr>
      <vt:lpstr>Актуальность темы проекта</vt:lpstr>
      <vt:lpstr> Цель проекта: формирование у учеников представления о мошенничестве, об угрозах и рисках при взаимодействии с денежными средствами. </vt:lpstr>
      <vt:lpstr>Презентация PowerPoint</vt:lpstr>
      <vt:lpstr>Состав проектной группы</vt:lpstr>
      <vt:lpstr> Методическая разработка внеурочного мероприятия для 10 класса  «Internet   мошенничество» </vt:lpstr>
      <vt:lpstr>Методическая разработка  внеурочного занятия по теме: «Internet мошенничество»     </vt:lpstr>
      <vt:lpstr>Характеристика условий реализации проекта</vt:lpstr>
      <vt:lpstr>Тема:«Internet мошенничество» </vt:lpstr>
      <vt:lpstr>Описание учебного процесса</vt:lpstr>
      <vt:lpstr>Описание учебного процесса</vt:lpstr>
      <vt:lpstr>Методическая характеристика занятия</vt:lpstr>
      <vt:lpstr>Методика оценки педагогической эффективности занятия </vt:lpstr>
      <vt:lpstr>Заключение </vt:lpstr>
      <vt:lpstr>Приложение. Основные понятия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Кроссворд </vt:lpstr>
      <vt:lpstr>Подведение итогов.</vt:lpstr>
      <vt:lpstr>Благодарим за внимание!</vt:lpstr>
      <vt:lpstr>  Методическая разработка внеурочного мероприятия для 8 класса  «Финансовое мошенничество» </vt:lpstr>
      <vt:lpstr>«Вопрос – ответ»</vt:lpstr>
      <vt:lpstr>«Угадайка»  определяем вид мошенничества</vt:lpstr>
      <vt:lpstr>«Запомни на всю жизнь» Примеры мошенничества.  Как нужно поступить в этой ситуации?</vt:lpstr>
      <vt:lpstr>Презентация PowerPoint</vt:lpstr>
      <vt:lpstr>Презентация PowerPoint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на тему: «Финансовое мошенничество» в рамках курса  «Финансовая грамотность»</dc:title>
  <dc:creator>user</dc:creator>
  <cp:lastModifiedBy>Ганиева</cp:lastModifiedBy>
  <cp:revision>19</cp:revision>
  <dcterms:created xsi:type="dcterms:W3CDTF">2017-03-23T11:53:14Z</dcterms:created>
  <dcterms:modified xsi:type="dcterms:W3CDTF">2017-03-30T08:46:18Z</dcterms:modified>
</cp:coreProperties>
</file>